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1" r:id="rId4"/>
  </p:sldMasterIdLst>
  <p:notesMasterIdLst>
    <p:notesMasterId r:id="rId18"/>
  </p:notesMasterIdLst>
  <p:handoutMasterIdLst>
    <p:handoutMasterId r:id="rId19"/>
  </p:handoutMasterIdLst>
  <p:sldIdLst>
    <p:sldId id="676" r:id="rId5"/>
    <p:sldId id="1519" r:id="rId6"/>
    <p:sldId id="1531" r:id="rId7"/>
    <p:sldId id="679" r:id="rId8"/>
    <p:sldId id="1559" r:id="rId9"/>
    <p:sldId id="1567" r:id="rId10"/>
    <p:sldId id="1566" r:id="rId11"/>
    <p:sldId id="1561" r:id="rId12"/>
    <p:sldId id="1569" r:id="rId13"/>
    <p:sldId id="1562" r:id="rId14"/>
    <p:sldId id="1564" r:id="rId15"/>
    <p:sldId id="685" r:id="rId16"/>
    <p:sldId id="1549" r:id="rId17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by Mayerhoff" initials="AM" lastIdx="5" clrIdx="0">
    <p:extLst>
      <p:ext uri="{19B8F6BF-5375-455C-9EA6-DF929625EA0E}">
        <p15:presenceInfo xmlns:p15="http://schemas.microsoft.com/office/powerpoint/2012/main" userId="S-1-5-21-73586283-1123561945-682003330-437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3D23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394" autoAdjust="0"/>
    <p:restoredTop sz="89109" autoAdjust="0"/>
  </p:normalViewPr>
  <p:slideViewPr>
    <p:cSldViewPr snapToGrid="0" snapToObjects="1">
      <p:cViewPr varScale="1">
        <p:scale>
          <a:sx n="105" d="100"/>
          <a:sy n="105" d="100"/>
        </p:scale>
        <p:origin x="108" y="12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740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 snapToObjects="1">
      <p:cViewPr varScale="1">
        <p:scale>
          <a:sx n="81" d="100"/>
          <a:sy n="81" d="100"/>
        </p:scale>
        <p:origin x="3936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D38138A-79B2-C095-77AE-D78B4C1A6C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EA4DC9-3A22-B33E-575C-A83D1E7B3A1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4C3466-0D0E-426A-A443-D2C5C430A5DE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8732C9-074A-6B1B-1C7A-42A88C509AF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3F8D1C-E928-D0C2-D2BA-9A9B5E85101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9B39DC-2517-4A1C-ADB1-B56FA8A49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3549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343" cy="467071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1" y="1"/>
            <a:ext cx="3043343" cy="467071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r">
              <a:defRPr sz="1300"/>
            </a:lvl1pPr>
          </a:lstStyle>
          <a:p>
            <a:fld id="{6E6C85AE-500F-A342-AECF-5C4DB153FA85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7" tIns="46659" rIns="93317" bIns="4665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9"/>
          </a:xfrm>
          <a:prstGeom prst="rect">
            <a:avLst/>
          </a:prstGeom>
        </p:spPr>
        <p:txBody>
          <a:bodyPr vert="horz" lIns="93317" tIns="46659" rIns="93317" bIns="4665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0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1" y="8842030"/>
            <a:ext cx="3043343" cy="467070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r">
              <a:defRPr sz="1300"/>
            </a:lvl1pPr>
          </a:lstStyle>
          <a:p>
            <a:fld id="{7B459993-ABA8-A845-B92E-8A3029049E5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907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50057F-E6FC-2CDC-3D08-75C0783E00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069F36-5BD0-7B24-70A6-1332852B7D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121DFE4-4916-A329-86EE-3407832F74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F20905-859B-E538-5D7E-5D035B3F66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459993-ABA8-A845-B92E-8A3029049E5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7927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FBDC55-857F-4D27-BF58-0DDE25469C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E62709-7142-8B50-40F3-915F9248B1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5373A70-6535-DB1A-7049-7020A49D02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635D80-E6E1-3EB9-3710-E83EA80EC96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282B58-9941-FB89-4A8A-3C3EA10F99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03C5FB-30E5-174E-BFC4-CC67594C77B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4951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03C5FB-30E5-174E-BFC4-CC67594C77B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33884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03C5FB-30E5-174E-BFC4-CC67594C77B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62093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Maricela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459993-ABA8-A845-B92E-8A3029049E5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2925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Maricela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459993-ABA8-A845-B92E-8A3029049E5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1561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Maricela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459993-ABA8-A845-B92E-8A3029049E5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103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03C5FB-30E5-174E-BFC4-CC67594C77B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18971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03C5FB-30E5-174E-BFC4-CC67594C77B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31920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03C5FB-30E5-174E-BFC4-CC67594C77B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2767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2E7DE-67F4-3543-A2EE-A92E347E73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1632850"/>
            <a:ext cx="12186432" cy="2039112"/>
          </a:xfrm>
          <a:prstGeom prst="rect">
            <a:avLst/>
          </a:prstGeom>
          <a:solidFill>
            <a:schemeClr val="tx1"/>
          </a:solidFill>
        </p:spPr>
        <p:txBody>
          <a:bodyPr anchor="ctr" anchorCtr="1"/>
          <a:lstStyle>
            <a:lvl1pPr algn="ctr">
              <a:lnSpc>
                <a:spcPct val="100000"/>
              </a:lnSpc>
              <a:defRPr sz="6000" b="0">
                <a:solidFill>
                  <a:schemeClr val="bg1"/>
                </a:solidFill>
                <a:latin typeface="+mj-lt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F6B549-01FF-1747-82CC-EB27383FD2A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0" y="3919157"/>
            <a:ext cx="12180864" cy="1391887"/>
          </a:xfrm>
          <a:prstGeom prst="rect">
            <a:avLst/>
          </a:prstGeom>
          <a:solidFill>
            <a:schemeClr val="tx1"/>
          </a:solidFill>
        </p:spPr>
        <p:txBody>
          <a:bodyPr anchor="ctr" anchorCtr="0"/>
          <a:lstStyle>
            <a:lvl1pPr marL="0" indent="0" algn="ctr">
              <a:lnSpc>
                <a:spcPct val="100000"/>
              </a:lnSpc>
              <a:buNone/>
              <a:defRPr sz="3200">
                <a:solidFill>
                  <a:schemeClr val="bg1"/>
                </a:solidFill>
                <a:latin typeface="Arial Rounded MT Bold" panose="020F07040305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97B93A81-D40C-4D3A-9AEC-4E17EF34189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083719" y="5575300"/>
            <a:ext cx="6024562" cy="609600"/>
          </a:xfrm>
          <a:prstGeom prst="rect">
            <a:avLst/>
          </a:prstGeom>
        </p:spPr>
        <p:txBody>
          <a:bodyPr anchor="ctr" anchorCtr="1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="1">
                <a:solidFill>
                  <a:schemeClr val="bg1"/>
                </a:solidFill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7022903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2E7DE-67F4-3543-A2EE-A92E347E73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2514599"/>
            <a:ext cx="12186432" cy="2043113"/>
          </a:xfrm>
          <a:prstGeom prst="rect">
            <a:avLst/>
          </a:prstGeom>
          <a:solidFill>
            <a:schemeClr val="tx1"/>
          </a:solidFill>
        </p:spPr>
        <p:txBody>
          <a:bodyPr anchor="ctr" anchorCtr="1"/>
          <a:lstStyle>
            <a:lvl1pPr algn="ctr">
              <a:lnSpc>
                <a:spcPct val="100000"/>
              </a:lnSpc>
              <a:defRPr sz="6000">
                <a:solidFill>
                  <a:schemeClr val="bg1"/>
                </a:solidFill>
                <a:latin typeface="+mj-lt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E021F768-E364-4091-A813-D066CFC3B1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083719" y="5575300"/>
            <a:ext cx="6024562" cy="609600"/>
          </a:xfrm>
          <a:prstGeom prst="rect">
            <a:avLst/>
          </a:prstGeom>
        </p:spPr>
        <p:txBody>
          <a:bodyPr anchor="ctr" anchorCtr="1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="1">
                <a:solidFill>
                  <a:schemeClr val="bg1"/>
                </a:solidFill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704145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2E7DE-67F4-3543-A2EE-A92E347E73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2514599"/>
            <a:ext cx="12186432" cy="2043113"/>
          </a:xfrm>
          <a:prstGeom prst="rect">
            <a:avLst/>
          </a:prstGeom>
          <a:solidFill>
            <a:schemeClr val="tx1"/>
          </a:solidFill>
        </p:spPr>
        <p:txBody>
          <a:bodyPr anchor="ctr" anchorCtr="1"/>
          <a:lstStyle>
            <a:lvl1pPr algn="ctr">
              <a:lnSpc>
                <a:spcPct val="100000"/>
              </a:lnSpc>
              <a:defRPr sz="6000">
                <a:solidFill>
                  <a:schemeClr val="bg1"/>
                </a:solidFill>
                <a:latin typeface="+mj-lt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E021F768-E364-4091-A813-D066CFC3B1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083719" y="5575300"/>
            <a:ext cx="6024562" cy="609600"/>
          </a:xfrm>
          <a:prstGeom prst="rect">
            <a:avLst/>
          </a:prstGeom>
        </p:spPr>
        <p:txBody>
          <a:bodyPr anchor="ctr" anchorCtr="1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="1">
                <a:solidFill>
                  <a:schemeClr val="bg1"/>
                </a:solidFill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031130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ess Ch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2E7DE-67F4-3543-A2EE-A92E347E73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2540976"/>
            <a:ext cx="12186432" cy="2043113"/>
          </a:xfrm>
          <a:prstGeom prst="rect">
            <a:avLst/>
          </a:prstGeom>
          <a:solidFill>
            <a:schemeClr val="tx1"/>
          </a:solidFill>
        </p:spPr>
        <p:txBody>
          <a:bodyPr anchor="ctr" anchorCtr="1"/>
          <a:lstStyle>
            <a:lvl1pPr algn="ctr">
              <a:lnSpc>
                <a:spcPct val="100000"/>
              </a:lnSpc>
              <a:defRPr sz="6000">
                <a:solidFill>
                  <a:schemeClr val="bg1"/>
                </a:solidFill>
                <a:latin typeface="+mj-lt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Access Check</a:t>
            </a:r>
          </a:p>
        </p:txBody>
      </p:sp>
      <p:pic>
        <p:nvPicPr>
          <p:cNvPr id="6" name="Picture 5" descr="Rainbow colored banner with accessible icon images. A brain with a light bulb inside, C.A.R.T. symbol, Person in motion in a wheelchair, person working with a white cane. tactile dots for Braille, image of an ear with sound waves and capital T - is the icon for assistive listening systems  and hearing loop, icon for sign language.">
            <a:extLst>
              <a:ext uri="{FF2B5EF4-FFF2-40B4-BE49-F238E27FC236}">
                <a16:creationId xmlns:a16="http://schemas.microsoft.com/office/drawing/2014/main" id="{997043E7-5B6E-43D2-90A2-60D9A7BCB1B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5676" r="1422"/>
          <a:stretch/>
        </p:blipFill>
        <p:spPr>
          <a:xfrm>
            <a:off x="7343774" y="67498"/>
            <a:ext cx="4759259" cy="672568"/>
          </a:xfrm>
          <a:prstGeom prst="rect">
            <a:avLst/>
          </a:prstGeom>
        </p:spPr>
      </p:pic>
      <p:pic>
        <p:nvPicPr>
          <p:cNvPr id="4" name="Picture 4" descr="NYC Small Business Services logo">
            <a:extLst>
              <a:ext uri="{FF2B5EF4-FFF2-40B4-BE49-F238E27FC236}">
                <a16:creationId xmlns:a16="http://schemas.microsoft.com/office/drawing/2014/main" id="{3535F1F9-FCA3-8427-2035-6287405B1C2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67" y="67498"/>
            <a:ext cx="2290756" cy="708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5626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5E919-4F6D-E444-966F-DE9E08610B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472665"/>
            <a:ext cx="12192000" cy="1199283"/>
          </a:xfrm>
          <a:prstGeom prst="rect">
            <a:avLst/>
          </a:prstGeom>
          <a:solidFill>
            <a:schemeClr val="tx1"/>
          </a:solidFill>
        </p:spPr>
        <p:txBody>
          <a:bodyPr bIns="0" anchor="ctr" anchorCtr="1"/>
          <a:lstStyle>
            <a:lvl1pPr>
              <a:lnSpc>
                <a:spcPct val="100000"/>
              </a:lnSpc>
              <a:defRPr sz="60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DC61C1-D202-B449-BD2D-13148E9A758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2833815"/>
            <a:ext cx="10515600" cy="3255836"/>
          </a:xfrm>
          <a:prstGeom prst="rect">
            <a:avLst/>
          </a:prstGeom>
          <a:solidFill>
            <a:schemeClr val="tx1"/>
          </a:solidFill>
        </p:spPr>
        <p:txBody>
          <a:bodyPr anchor="ctr" anchorCtr="0"/>
          <a:lstStyle>
            <a:lvl1pPr marL="0" indent="0" algn="ctr">
              <a:lnSpc>
                <a:spcPct val="100000"/>
              </a:lnSpc>
              <a:spcBef>
                <a:spcPts val="1200"/>
              </a:spcBef>
              <a:buNone/>
              <a:defRPr sz="3200">
                <a:solidFill>
                  <a:schemeClr val="bg1"/>
                </a:solidFill>
                <a:latin typeface="Arial Rounded MT Bold" panose="020F07040305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Add Section Contents</a:t>
            </a:r>
          </a:p>
        </p:txBody>
      </p:sp>
      <p:pic>
        <p:nvPicPr>
          <p:cNvPr id="4" name="Picture 4" descr="NYC Small Business Services logo">
            <a:extLst>
              <a:ext uri="{FF2B5EF4-FFF2-40B4-BE49-F238E27FC236}">
                <a16:creationId xmlns:a16="http://schemas.microsoft.com/office/drawing/2014/main" id="{75D6AAE1-C527-ACE3-C9F9-B85B4E80B18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890"/>
            <a:ext cx="2333920" cy="585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Rainbow colored banner with accessible icon images. A brain with a light bulb inside, C.A.R.T. symbol, Person in motion in a wheelchair, person working with a white cane. tactile dots for Braille, image of an ear with sound waves and capital T - is the icon for assistive listening systems  and hearing loop, icon for sign language.">
            <a:extLst>
              <a:ext uri="{FF2B5EF4-FFF2-40B4-BE49-F238E27FC236}">
                <a16:creationId xmlns:a16="http://schemas.microsoft.com/office/drawing/2014/main" id="{AFD468F9-09D8-8E81-8521-BED181357E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5676" r="1422"/>
          <a:stretch/>
        </p:blipFill>
        <p:spPr>
          <a:xfrm>
            <a:off x="7343774" y="67498"/>
            <a:ext cx="4759259" cy="67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817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5BA3D-E55F-6E4D-848D-D868F015E9E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914400"/>
            <a:ext cx="12192000" cy="914400"/>
          </a:xfrm>
          <a:prstGeom prst="rect">
            <a:avLst/>
          </a:prstGeom>
          <a:solidFill>
            <a:schemeClr val="tx1"/>
          </a:solidFill>
        </p:spPr>
        <p:txBody>
          <a:bodyPr bIns="0" anchor="ctr" anchorCtr="1"/>
          <a:lstStyle>
            <a:lvl1pPr algn="ctr">
              <a:lnSpc>
                <a:spcPct val="100000"/>
              </a:lnSpc>
              <a:defRPr sz="4800">
                <a:solidFill>
                  <a:schemeClr val="bg1"/>
                </a:solidFill>
                <a:latin typeface="+mj-lt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DD8DC-1856-944B-ADD8-850FA049D43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025657"/>
            <a:ext cx="10515600" cy="4210043"/>
          </a:xfrm>
          <a:prstGeom prst="rect">
            <a:avLst/>
          </a:prstGeom>
        </p:spPr>
        <p:txBody>
          <a:bodyPr anchor="ctr" anchorCtr="0"/>
          <a:lstStyle>
            <a:lvl1pPr>
              <a:lnSpc>
                <a:spcPct val="100000"/>
              </a:lnSpc>
              <a:defRPr sz="2400" b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lnSpc>
                <a:spcPct val="100000"/>
              </a:lnSpc>
              <a:defRPr sz="2000">
                <a:solidFill>
                  <a:schemeClr val="bg1"/>
                </a:solidFill>
              </a:defRPr>
            </a:lvl2pPr>
            <a:lvl3pPr>
              <a:lnSpc>
                <a:spcPct val="100000"/>
              </a:lnSpc>
              <a:defRPr sz="1800">
                <a:solidFill>
                  <a:schemeClr val="bg1"/>
                </a:solidFill>
              </a:defRPr>
            </a:lvl3pPr>
            <a:lvl4pPr>
              <a:lnSpc>
                <a:spcPct val="10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0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9769F2B-B02B-4132-B4FB-B9B7CA2D2477}"/>
              </a:ext>
            </a:extLst>
          </p:cNvPr>
          <p:cNvSpPr txBox="1"/>
          <p:nvPr userDrawn="1"/>
        </p:nvSpPr>
        <p:spPr>
          <a:xfrm>
            <a:off x="4701542" y="6424963"/>
            <a:ext cx="24917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5C15FDBF-C64B-482E-9F4D-8ED6F75B9703}" type="slidenum">
              <a:rPr lang="en-US" smtClean="0">
                <a:solidFill>
                  <a:schemeClr val="bg1"/>
                </a:solidFill>
              </a:rPr>
              <a:pPr algn="ctr"/>
              <a:t>‹#›</a:t>
            </a:fld>
            <a:endParaRPr lang="en-US" dirty="0"/>
          </a:p>
        </p:txBody>
      </p:sp>
      <p:pic>
        <p:nvPicPr>
          <p:cNvPr id="4" name="Picture 4" descr="NYC Small Business Services logo">
            <a:extLst>
              <a:ext uri="{FF2B5EF4-FFF2-40B4-BE49-F238E27FC236}">
                <a16:creationId xmlns:a16="http://schemas.microsoft.com/office/drawing/2014/main" id="{3B7A579F-778A-60D8-81A5-AA6E9D483DD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67312" cy="644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Rainbow colored banner with accessible icon images. A brain with a light bulb inside, C.A.R.T. symbol, Person in motion in a wheelchair, person working with a white cane. tactile dots for Braille, image of an ear with sound waves and capital T - is the icon for assistive listening systems  and hearing loop, icon for sign language.">
            <a:extLst>
              <a:ext uri="{FF2B5EF4-FFF2-40B4-BE49-F238E27FC236}">
                <a16:creationId xmlns:a16="http://schemas.microsoft.com/office/drawing/2014/main" id="{ED648BAC-7B13-0C21-F764-3AF991212C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5676" r="1422"/>
          <a:stretch/>
        </p:blipFill>
        <p:spPr>
          <a:xfrm>
            <a:off x="7343774" y="88764"/>
            <a:ext cx="4759259" cy="67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3197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CCF17-97BF-0546-8246-4FFDEDA5C3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914400"/>
            <a:ext cx="12192000" cy="914400"/>
          </a:xfrm>
          <a:prstGeom prst="rect">
            <a:avLst/>
          </a:prstGeom>
          <a:solidFill>
            <a:schemeClr val="tx1"/>
          </a:solidFill>
        </p:spPr>
        <p:txBody>
          <a:bodyPr bIns="0" anchor="ctr" anchorCtr="1"/>
          <a:lstStyle>
            <a:lvl1pPr algn="ctr">
              <a:lnSpc>
                <a:spcPct val="100000"/>
              </a:lnSpc>
              <a:defRPr sz="4800">
                <a:solidFill>
                  <a:schemeClr val="bg1"/>
                </a:solidFill>
                <a:latin typeface="+mj-lt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FE53F-C617-5C43-8482-FB2804207363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968505"/>
            <a:ext cx="5181600" cy="4277916"/>
          </a:xfrm>
          <a:prstGeom prst="rect">
            <a:avLst/>
          </a:prstGeom>
        </p:spPr>
        <p:txBody>
          <a:bodyPr anchor="ctr" anchorCtr="0"/>
          <a:lstStyle>
            <a:lvl1pPr>
              <a:lnSpc>
                <a:spcPct val="100000"/>
              </a:lnSpc>
              <a:defRPr sz="240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lnSpc>
                <a:spcPct val="100000"/>
              </a:lnSpc>
              <a:defRPr sz="200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100000"/>
              </a:lnSpc>
              <a:defRPr sz="1800">
                <a:solidFill>
                  <a:schemeClr val="bg1"/>
                </a:solidFill>
                <a:latin typeface="+mn-lt"/>
              </a:defRPr>
            </a:lvl3pPr>
            <a:lvl4pPr>
              <a:lnSpc>
                <a:spcPct val="100000"/>
              </a:lnSpc>
              <a:defRPr sz="1600">
                <a:solidFill>
                  <a:schemeClr val="bg1"/>
                </a:solidFill>
                <a:latin typeface="+mn-lt"/>
              </a:defRPr>
            </a:lvl4pPr>
            <a:lvl5pPr>
              <a:lnSpc>
                <a:spcPct val="100000"/>
              </a:lnSpc>
              <a:defRPr sz="16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23D1D9-CDE7-D045-97AF-FBEE0D603AA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968505"/>
            <a:ext cx="5181600" cy="4277916"/>
          </a:xfrm>
          <a:prstGeom prst="rect">
            <a:avLst/>
          </a:prstGeom>
        </p:spPr>
        <p:txBody>
          <a:bodyPr anchor="ctr" anchorCtr="0"/>
          <a:lstStyle>
            <a:lvl1pPr>
              <a:lnSpc>
                <a:spcPct val="100000"/>
              </a:lnSpc>
              <a:defRPr sz="240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lnSpc>
                <a:spcPct val="100000"/>
              </a:lnSpc>
              <a:defRPr sz="200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100000"/>
              </a:lnSpc>
              <a:defRPr sz="180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lnSpc>
                <a:spcPct val="100000"/>
              </a:lnSpc>
              <a:defRPr sz="160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lnSpc>
                <a:spcPct val="100000"/>
              </a:lnSpc>
              <a:defRPr sz="160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 descr="NYC Small Business Services logo">
            <a:extLst>
              <a:ext uri="{FF2B5EF4-FFF2-40B4-BE49-F238E27FC236}">
                <a16:creationId xmlns:a16="http://schemas.microsoft.com/office/drawing/2014/main" id="{1A6A469E-6AD4-9E7A-C4B4-99365ADB2B5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545"/>
            <a:ext cx="2333920" cy="659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Rainbow colored banner with accessible icon images. A brain with a light bulb inside, C.A.R.T. symbol, Person in motion in a wheelchair, person working with a white cane. tactile dots for Braille, image of an ear with sound waves and capital T - is the icon for assistive listening systems  and hearing loop, icon for sign language.">
            <a:extLst>
              <a:ext uri="{FF2B5EF4-FFF2-40B4-BE49-F238E27FC236}">
                <a16:creationId xmlns:a16="http://schemas.microsoft.com/office/drawing/2014/main" id="{D944E96E-A15D-5A7A-A960-B4AE1EFBBEB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5676" r="1422"/>
          <a:stretch/>
        </p:blipFill>
        <p:spPr>
          <a:xfrm>
            <a:off x="7343774" y="67498"/>
            <a:ext cx="4759259" cy="67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952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45168-48E2-184F-B54B-F98156BF22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914400"/>
            <a:ext cx="12191999" cy="914400"/>
          </a:xfrm>
          <a:prstGeom prst="rect">
            <a:avLst/>
          </a:prstGeom>
          <a:solidFill>
            <a:schemeClr val="tx1"/>
          </a:solidFill>
        </p:spPr>
        <p:txBody>
          <a:bodyPr bIns="0" anchor="ctr" anchorCtr="1"/>
          <a:lstStyle>
            <a:lvl1pPr algn="ctr">
              <a:lnSpc>
                <a:spcPct val="100000"/>
              </a:lnSpc>
              <a:defRPr sz="4800">
                <a:solidFill>
                  <a:schemeClr val="bg1"/>
                </a:solidFill>
                <a:latin typeface="+mj-lt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A643EA-CEE4-694F-986A-915AFBD323F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990667"/>
            <a:ext cx="5157787" cy="51440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800" b="1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Column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8D9D36-76D9-344B-8318-B31B656B53E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72947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240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lnSpc>
                <a:spcPct val="100000"/>
              </a:lnSpc>
              <a:defRPr sz="200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100000"/>
              </a:lnSpc>
              <a:defRPr sz="180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lnSpc>
                <a:spcPct val="100000"/>
              </a:lnSpc>
              <a:defRPr sz="160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lnSpc>
                <a:spcPct val="100000"/>
              </a:lnSpc>
              <a:defRPr sz="160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0321B3-DB75-F249-B710-E11AF2E9EC4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990667"/>
            <a:ext cx="5183188" cy="51440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800" b="1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Column 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3B4EBA-AFE4-5245-9AE2-E65CD0BDD39E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72947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240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lnSpc>
                <a:spcPct val="100000"/>
              </a:lnSpc>
              <a:defRPr sz="200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100000"/>
              </a:lnSpc>
              <a:defRPr sz="180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lnSpc>
                <a:spcPct val="100000"/>
              </a:lnSpc>
              <a:defRPr sz="160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lnSpc>
                <a:spcPct val="100000"/>
              </a:lnSpc>
              <a:defRPr sz="160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4" descr="NYC Small Business Services logo">
            <a:extLst>
              <a:ext uri="{FF2B5EF4-FFF2-40B4-BE49-F238E27FC236}">
                <a16:creationId xmlns:a16="http://schemas.microsoft.com/office/drawing/2014/main" id="{AB626B3A-4F66-F68B-5B38-4B7A645CF89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378"/>
            <a:ext cx="2824043" cy="708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Rainbow colored banner with accessible icon images. A brain with a light bulb inside, C.A.R.T. symbol, Person in motion in a wheelchair, person working with a white cane. tactile dots for Braille, image of an ear with sound waves and capital T - is the icon for assistive listening systems  and hearing loop, icon for sign language.">
            <a:extLst>
              <a:ext uri="{FF2B5EF4-FFF2-40B4-BE49-F238E27FC236}">
                <a16:creationId xmlns:a16="http://schemas.microsoft.com/office/drawing/2014/main" id="{9468E975-6300-4AD3-268C-23270851F49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5676" r="1422"/>
          <a:stretch/>
        </p:blipFill>
        <p:spPr>
          <a:xfrm>
            <a:off x="7343774" y="67498"/>
            <a:ext cx="4759259" cy="67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640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0DEB9-9B6D-DF4C-95F9-1451BA77824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914400"/>
            <a:ext cx="12192000" cy="914400"/>
          </a:xfrm>
          <a:prstGeom prst="rect">
            <a:avLst/>
          </a:prstGeom>
          <a:solidFill>
            <a:schemeClr val="tx1"/>
          </a:solidFill>
        </p:spPr>
        <p:txBody>
          <a:bodyPr bIns="0" anchor="ctr" anchorCtr="1"/>
          <a:lstStyle>
            <a:lvl1pPr algn="ctr">
              <a:lnSpc>
                <a:spcPct val="100000"/>
              </a:lnSpc>
              <a:defRPr sz="48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3" name="Picture 4" descr="NYC Small Business Services logo">
            <a:extLst>
              <a:ext uri="{FF2B5EF4-FFF2-40B4-BE49-F238E27FC236}">
                <a16:creationId xmlns:a16="http://schemas.microsoft.com/office/drawing/2014/main" id="{3AF26BE7-E1C0-FB4E-D385-130A501C43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048"/>
            <a:ext cx="3106447" cy="779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Rainbow colored banner with accessible icon images. A brain with a light bulb inside, C.A.R.T. symbol, Person in motion in a wheelchair, person working with a white cane. tactile dots for Braille, image of an ear with sound waves and capital T - is the icon for assistive listening systems  and hearing loop, icon for sign language.">
            <a:extLst>
              <a:ext uri="{FF2B5EF4-FFF2-40B4-BE49-F238E27FC236}">
                <a16:creationId xmlns:a16="http://schemas.microsoft.com/office/drawing/2014/main" id="{6FAA0798-1CD6-3DF9-BBD4-7B54C4D4C89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5676" r="1422"/>
          <a:stretch/>
        </p:blipFill>
        <p:spPr>
          <a:xfrm>
            <a:off x="7343774" y="78131"/>
            <a:ext cx="4759259" cy="67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306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Questio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0DEB9-9B6D-DF4C-95F9-1451BA77824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914400"/>
            <a:ext cx="12192000" cy="914400"/>
          </a:xfrm>
          <a:prstGeom prst="rect">
            <a:avLst/>
          </a:prstGeom>
          <a:solidFill>
            <a:schemeClr val="tx1"/>
          </a:solidFill>
        </p:spPr>
        <p:txBody>
          <a:bodyPr bIns="0" anchor="ctr" anchorCtr="1"/>
          <a:lstStyle>
            <a:lvl1pPr algn="ctr">
              <a:lnSpc>
                <a:spcPct val="100000"/>
              </a:lnSpc>
              <a:defRPr sz="480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Questions?</a:t>
            </a:r>
          </a:p>
        </p:txBody>
      </p:sp>
      <p:pic>
        <p:nvPicPr>
          <p:cNvPr id="9" name="Graphic 8" descr="Clipart of two People with a speech bubble that has a Question mark in it. ">
            <a:extLst>
              <a:ext uri="{FF2B5EF4-FFF2-40B4-BE49-F238E27FC236}">
                <a16:creationId xmlns:a16="http://schemas.microsoft.com/office/drawing/2014/main" id="{FD9056DB-0FF6-46F0-803F-8DB7E1E410B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04343" y="2040057"/>
            <a:ext cx="4383314" cy="4383314"/>
          </a:xfrm>
          <a:prstGeom prst="rect">
            <a:avLst/>
          </a:prstGeom>
        </p:spPr>
      </p:pic>
      <p:pic>
        <p:nvPicPr>
          <p:cNvPr id="3" name="Picture 4" descr="NYC Small Business Services logo">
            <a:extLst>
              <a:ext uri="{FF2B5EF4-FFF2-40B4-BE49-F238E27FC236}">
                <a16:creationId xmlns:a16="http://schemas.microsoft.com/office/drawing/2014/main" id="{90F69163-B89F-9B33-959B-69041BD0C6E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290"/>
            <a:ext cx="2547828" cy="779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Rainbow colored banner with accessible icon images. A brain with a light bulb inside, C.A.R.T. symbol, Person in motion in a wheelchair, person working with a white cane. tactile dots for Braille, image of an ear with sound waves and capital T - is the icon for assistive listening systems  and hearing loop, icon for sign language.">
            <a:extLst>
              <a:ext uri="{FF2B5EF4-FFF2-40B4-BE49-F238E27FC236}">
                <a16:creationId xmlns:a16="http://schemas.microsoft.com/office/drawing/2014/main" id="{7EF87D0E-6F2B-4992-ED51-90250D8A7E9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t="5676" r="1422"/>
          <a:stretch/>
        </p:blipFill>
        <p:spPr>
          <a:xfrm>
            <a:off x="7343774" y="67498"/>
            <a:ext cx="4759259" cy="67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139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033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44" r:id="rId1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a801-worksource1.nyc.gov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CLeon@sbs.nyc.gov" TargetMode="External"/><Relationship Id="rId2" Type="http://schemas.openxmlformats.org/officeDocument/2006/relationships/hyperlink" Target="mailto:MBrea@sbs.nyc.gov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mailto:NYCSCION@sbs.nyc.gov" TargetMode="External"/><Relationship Id="rId5" Type="http://schemas.openxmlformats.org/officeDocument/2006/relationships/hyperlink" Target="https://www.nyc.gov/site/sbs/careers/people-with-disabilities.page" TargetMode="External"/><Relationship Id="rId4" Type="http://schemas.openxmlformats.org/officeDocument/2006/relationships/hyperlink" Target="mailto:Cvawdrey@sbs.nyc.gov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C7EEA3-E058-A348-6CF6-970B8D4A5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CE8D5-08E5-236D-D37D-3F7C535F7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2433"/>
            <a:ext cx="12186432" cy="2426447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br>
              <a:rPr lang="en" sz="4000" b="1" dirty="0">
                <a:latin typeface="Arial"/>
                <a:ea typeface="Arial"/>
                <a:cs typeface="Arial"/>
                <a:sym typeface="Arial"/>
              </a:rPr>
            </a:br>
            <a:r>
              <a:rPr lang="en" sz="5300" b="1" dirty="0">
                <a:latin typeface="Arial"/>
                <a:ea typeface="Arial"/>
                <a:cs typeface="Arial"/>
                <a:sym typeface="Arial"/>
              </a:rPr>
              <a:t>NYC Systems Change and Inclusive Opportunities Network (NYC SCION) </a:t>
            </a:r>
            <a:br>
              <a:rPr lang="en" sz="5300" b="1" dirty="0">
                <a:latin typeface="Arial"/>
                <a:ea typeface="Arial"/>
                <a:cs typeface="Arial"/>
                <a:sym typeface="Arial"/>
              </a:rPr>
            </a:br>
            <a:endParaRPr lang="en-US" sz="5300" b="1" dirty="0">
              <a:latin typeface="+mn-lt"/>
            </a:endParaRPr>
          </a:p>
        </p:txBody>
      </p:sp>
      <p:pic>
        <p:nvPicPr>
          <p:cNvPr id="1028" name="Picture 4" descr="NYC Small Business Services logo">
            <a:extLst>
              <a:ext uri="{FF2B5EF4-FFF2-40B4-BE49-F238E27FC236}">
                <a16:creationId xmlns:a16="http://schemas.microsoft.com/office/drawing/2014/main" id="{40292F65-5361-7C2F-686E-B88D5AC84D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00442" cy="644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collection of Accessibility Icons on a Rainbow Banner. Icons include: an icon of a brain with a light bulb inside, a CART icon, the universal access symbol with a person in motion pushing a wheelchair, an icon of a blind person walking with a white cane, an icon of braille dots, an icon of an ear with sound waves and a 'T', and an icon of hands signing &quot;ASL interpretation&quot;. ">
            <a:extLst>
              <a:ext uri="{FF2B5EF4-FFF2-40B4-BE49-F238E27FC236}">
                <a16:creationId xmlns:a16="http://schemas.microsoft.com/office/drawing/2014/main" id="{5F414546-7C68-8EC2-6024-C141763F487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5676" r="1422"/>
          <a:stretch/>
        </p:blipFill>
        <p:spPr>
          <a:xfrm>
            <a:off x="8020050" y="67498"/>
            <a:ext cx="4082984" cy="64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745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52B4A-2598-42D9-B71C-6C1A3F0CD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Enrollment in WF1 CC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2E0D90D-5E32-400B-33CA-0A1B005AF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031" y="1870797"/>
            <a:ext cx="12088969" cy="4566579"/>
          </a:xfrm>
        </p:spPr>
        <p:txBody>
          <a:bodyPr/>
          <a:lstStyle/>
          <a:p>
            <a:pPr marL="514350" indent="-514350" algn="l">
              <a:buFont typeface="+mj-lt"/>
              <a:buAutoNum type="arabicPeriod"/>
            </a:pPr>
            <a:r>
              <a:rPr lang="en-US" sz="3000" dirty="0">
                <a:solidFill>
                  <a:schemeClr val="tx1"/>
                </a:solidFill>
              </a:rPr>
              <a:t>Must</a:t>
            </a:r>
            <a:r>
              <a:rPr lang="en-US" sz="1400" dirty="0"/>
              <a:t> </a:t>
            </a:r>
            <a:r>
              <a:rPr lang="en-US" sz="3000" dirty="0">
                <a:solidFill>
                  <a:schemeClr val="tx1"/>
                </a:solidFill>
              </a:rPr>
              <a:t>be 18 years or older and live in New York City 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000" dirty="0">
                <a:solidFill>
                  <a:schemeClr val="tx1"/>
                </a:solidFill>
              </a:rPr>
              <a:t>Register with local Workforce1 Career Center (WF1CC) in person or online –</a:t>
            </a:r>
            <a:r>
              <a:rPr lang="en-US" sz="3000" b="1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Login - Worksource1</a:t>
            </a:r>
            <a:endParaRPr lang="en-US" sz="3000" b="1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sz="3000" b="1" dirty="0">
              <a:solidFill>
                <a:schemeClr val="tx1"/>
              </a:solidFill>
            </a:endParaRPr>
          </a:p>
          <a:p>
            <a:pPr marL="0" indent="0" algn="l">
              <a:buNone/>
            </a:pPr>
            <a:endParaRPr lang="en-US" sz="3000" b="1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sz="3000" b="1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sz="3000" b="1" dirty="0">
              <a:solidFill>
                <a:schemeClr val="tx1"/>
              </a:solidFill>
            </a:endParaRPr>
          </a:p>
          <a:p>
            <a:pPr marL="0" indent="0" algn="l">
              <a:spcBef>
                <a:spcPts val="0"/>
              </a:spcBef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6" descr="Q R Code for Workforce1 Registration">
            <a:extLst>
              <a:ext uri="{FF2B5EF4-FFF2-40B4-BE49-F238E27FC236}">
                <a16:creationId xmlns:a16="http://schemas.microsoft.com/office/drawing/2014/main" id="{9AB3F4DF-FE9F-F7BC-D92A-19A25A8C0B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9964" y="3545153"/>
            <a:ext cx="3148255" cy="3148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814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52B4A-2598-42D9-B71C-6C1A3F0CD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Enrollment in NYC SCION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2E0D90D-5E32-400B-33CA-0A1B005AF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870797"/>
            <a:ext cx="11503152" cy="4566579"/>
          </a:xfrm>
        </p:spPr>
        <p:txBody>
          <a:bodyPr/>
          <a:lstStyle/>
          <a:p>
            <a:pPr>
              <a:spcBef>
                <a:spcPts val="0"/>
              </a:spcBef>
              <a:buSzPct val="100000"/>
              <a:tabLst>
                <a:tab pos="457200" algn="l"/>
              </a:tabLst>
            </a:pPr>
            <a:r>
              <a:rPr lang="en-US" sz="3000" dirty="0">
                <a:solidFill>
                  <a:schemeClr val="tx1"/>
                </a:solidFill>
                <a:ea typeface="Calibri" panose="020F0502020204030204" pitchFamily="34" charset="0"/>
              </a:rPr>
              <a:t>Individuals must:</a:t>
            </a:r>
          </a:p>
          <a:p>
            <a:pPr lvl="1">
              <a:spcBef>
                <a:spcPts val="0"/>
              </a:spcBef>
              <a:buSzPct val="100000"/>
              <a:tabLst>
                <a:tab pos="457200" algn="l"/>
              </a:tabLst>
            </a:pPr>
            <a:r>
              <a:rPr lang="en-US" sz="3000" dirty="0">
                <a:solidFill>
                  <a:schemeClr val="tx1"/>
                </a:solidFill>
                <a:ea typeface="Calibri" panose="020F0502020204030204" pitchFamily="34" charset="0"/>
              </a:rPr>
              <a:t>have </a:t>
            </a:r>
            <a:r>
              <a:rPr lang="en-US" sz="3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a recognized disability </a:t>
            </a:r>
          </a:p>
          <a:p>
            <a:pPr lvl="1">
              <a:spcBef>
                <a:spcPts val="0"/>
              </a:spcBef>
              <a:buSzPct val="100000"/>
              <a:tabLst>
                <a:tab pos="457200" algn="l"/>
              </a:tabLst>
            </a:pPr>
            <a:r>
              <a:rPr lang="en-US" sz="3000" dirty="0">
                <a:solidFill>
                  <a:schemeClr val="tx1"/>
                </a:solidFill>
                <a:ea typeface="Times New Roman" panose="02020603050405020304" pitchFamily="18" charset="0"/>
                <a:cs typeface="Aptos" panose="020B0004020202020204" pitchFamily="34" charset="0"/>
              </a:rPr>
              <a:t>b</a:t>
            </a:r>
            <a:r>
              <a:rPr lang="en-US" sz="3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e 18 years or older</a:t>
            </a:r>
            <a:endParaRPr lang="en-US" sz="3000" dirty="0">
              <a:solidFill>
                <a:schemeClr val="tx1"/>
              </a:solidFill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 lvl="1">
              <a:spcBef>
                <a:spcPts val="0"/>
              </a:spcBef>
              <a:buSzPct val="100000"/>
              <a:tabLst>
                <a:tab pos="457200" algn="l"/>
              </a:tabLst>
            </a:pPr>
            <a:r>
              <a:rPr lang="en-US" sz="3000" dirty="0">
                <a:solidFill>
                  <a:schemeClr val="tx1"/>
                </a:solidFill>
                <a:ea typeface="Times New Roman" panose="02020603050405020304" pitchFamily="18" charset="0"/>
                <a:cs typeface="Aptos" panose="020B0004020202020204" pitchFamily="34" charset="0"/>
              </a:rPr>
              <a:t>have</a:t>
            </a:r>
            <a:r>
              <a:rPr lang="en-US" sz="3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a clear career goal and want to utilize Workforce1 Career Center services</a:t>
            </a:r>
            <a:endParaRPr lang="en-US" sz="3000" dirty="0">
              <a:solidFill>
                <a:schemeClr val="tx1"/>
              </a:solidFill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indent="0" algn="l">
              <a:spcBef>
                <a:spcPts val="0"/>
              </a:spcBef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9606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354DF6-AF2C-4482-01B9-1C347B90FC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04AE5-6F73-C2D7-117D-A2BCB3605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pic>
        <p:nvPicPr>
          <p:cNvPr id="3" name="Content Placeholder 2" descr="Questions with solid fill">
            <a:extLst>
              <a:ext uri="{FF2B5EF4-FFF2-40B4-BE49-F238E27FC236}">
                <a16:creationId xmlns:a16="http://schemas.microsoft.com/office/drawing/2014/main" id="{501F00CC-C5C4-650E-9104-84D3A0BA8A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47534" y="1985384"/>
            <a:ext cx="3959318" cy="4066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5793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CD98B-88C3-16A5-0DAD-C2E8D91E9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NYC SCION Contact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77F9F-C3B7-F91E-86ED-1A7ADFF13F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896" y="1828800"/>
            <a:ext cx="11567160" cy="4914902"/>
          </a:xfrm>
        </p:spPr>
        <p:txBody>
          <a:bodyPr/>
          <a:lstStyle/>
          <a:p>
            <a:pPr algn="l"/>
            <a:endParaRPr lang="en-US" sz="1600" dirty="0">
              <a:solidFill>
                <a:schemeClr val="tx1"/>
              </a:solidFill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600" b="1" dirty="0">
              <a:solidFill>
                <a:schemeClr val="tx1"/>
              </a:solidFill>
              <a:latin typeface="Avenir Next LT Pro" panose="020B0504020202020204" pitchFamily="34" charset="0"/>
            </a:endParaRPr>
          </a:p>
          <a:p>
            <a:pPr marL="0" indent="0" algn="ctr">
              <a:buNone/>
            </a:pPr>
            <a:endParaRPr lang="en-US" sz="1600" b="1" dirty="0">
              <a:solidFill>
                <a:schemeClr val="tx1"/>
              </a:solidFill>
              <a:latin typeface="Avenir Next LT Pro" panose="020B0504020202020204" pitchFamily="34" charset="0"/>
            </a:endParaRPr>
          </a:p>
          <a:p>
            <a:pPr marL="0" indent="0" algn="ctr">
              <a:buNone/>
            </a:pPr>
            <a:endParaRPr lang="en-US" sz="1600" b="1" dirty="0">
              <a:solidFill>
                <a:schemeClr val="tx1"/>
              </a:solidFill>
              <a:latin typeface="Avenir Next LT Pro" panose="020B05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latin typeface="Avenir Next LT Pro" panose="020B0504020202020204" pitchFamily="34" charset="0"/>
              </a:rPr>
              <a:t>Maricela Brea, </a:t>
            </a:r>
            <a:r>
              <a:rPr lang="en-US" b="0" dirty="0">
                <a:solidFill>
                  <a:schemeClr val="tx1"/>
                </a:solidFill>
                <a:latin typeface="Avenir Next LT Pro" panose="020B0504020202020204" pitchFamily="34" charset="0"/>
              </a:rPr>
              <a:t>Director, NYC SCION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latin typeface="Avenir Next LT Pro" panose="020B05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MBrea@sbs.nyc.gov</a:t>
            </a:r>
            <a:endParaRPr lang="en-US" b="1" dirty="0">
              <a:solidFill>
                <a:schemeClr val="tx1"/>
              </a:solidFill>
              <a:latin typeface="Avenir Next LT Pro" panose="020B05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US" b="1" dirty="0">
              <a:solidFill>
                <a:schemeClr val="tx1"/>
              </a:solidFill>
              <a:latin typeface="Avenir Next LT Pro" panose="020B05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latin typeface="Avenir Next LT Pro" panose="020B0504020202020204" pitchFamily="34" charset="0"/>
              </a:rPr>
              <a:t>Carlos Leon, </a:t>
            </a:r>
            <a:r>
              <a:rPr lang="en-US" dirty="0">
                <a:solidFill>
                  <a:schemeClr val="tx1"/>
                </a:solidFill>
                <a:latin typeface="Avenir Next LT Pro" panose="020B0504020202020204" pitchFamily="34" charset="0"/>
              </a:rPr>
              <a:t>Program Manager, NYC SCION</a:t>
            </a:r>
            <a:endParaRPr lang="en-US" b="1" dirty="0">
              <a:solidFill>
                <a:schemeClr val="tx1"/>
              </a:solidFill>
              <a:latin typeface="Avenir Next LT Pro" panose="020B05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latin typeface="Avenir Next LT Pro" panose="020B05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CLeon@sbs.nyc.gov</a:t>
            </a:r>
            <a:endParaRPr lang="en-US" b="1" dirty="0">
              <a:solidFill>
                <a:schemeClr val="tx1"/>
              </a:solidFill>
              <a:latin typeface="Avenir Next LT Pro" panose="020B050402020202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endParaRPr lang="en-US" b="1" dirty="0">
              <a:solidFill>
                <a:schemeClr val="tx1"/>
              </a:solidFill>
              <a:latin typeface="Avenir Next LT Pro" panose="020B050402020202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en-US" b="1" dirty="0">
                <a:solidFill>
                  <a:schemeClr val="tx1"/>
                </a:solidFill>
                <a:latin typeface="Avenir Next LT Pro" panose="020B0504020202020204" pitchFamily="34" charset="0"/>
              </a:rPr>
              <a:t>Cheryl Vawdrey, </a:t>
            </a:r>
            <a:r>
              <a:rPr lang="en-US" dirty="0">
                <a:solidFill>
                  <a:schemeClr val="tx1"/>
                </a:solidFill>
                <a:latin typeface="Avenir Next LT Pro" panose="020B0504020202020204" pitchFamily="34" charset="0"/>
              </a:rPr>
              <a:t>Program Manager, NYC SCION</a:t>
            </a: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en-US" b="1" dirty="0">
                <a:solidFill>
                  <a:schemeClr val="tx1"/>
                </a:solidFill>
                <a:latin typeface="Avenir Next LT Pro" panose="020B05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Cvawdrey@sbs.nyc.gov</a:t>
            </a:r>
            <a:endParaRPr lang="en-US" b="1" dirty="0">
              <a:solidFill>
                <a:schemeClr val="tx1"/>
              </a:solidFill>
              <a:latin typeface="Avenir Next LT Pro" panose="020B050402020202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endParaRPr lang="en-US" sz="1600" b="1" dirty="0">
              <a:solidFill>
                <a:schemeClr val="tx1"/>
              </a:solidFill>
              <a:latin typeface="Avenir Next LT Pro" panose="020B050402020202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endParaRPr lang="en-US" sz="1600" b="1" dirty="0">
              <a:solidFill>
                <a:schemeClr val="tx1"/>
              </a:solidFill>
              <a:latin typeface="Avenir Next LT Pro" panose="020B05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Online: 		</a:t>
            </a:r>
            <a:r>
              <a:rPr lang="en-US" sz="1600" b="1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Support for People with Disabilities</a:t>
            </a:r>
            <a:endParaRPr lang="en-US" sz="1600" dirty="0">
              <a:solidFill>
                <a:schemeClr val="tx1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0" i="0" dirty="0">
                <a:solidFill>
                  <a:schemeClr val="tx1"/>
                </a:solidFill>
                <a:latin typeface="Avenir Next LT Pro" panose="020B0504020202020204" pitchFamily="34" charset="0"/>
              </a:rPr>
              <a:t>General Email:     	</a:t>
            </a:r>
            <a:r>
              <a:rPr lang="en-US" sz="1600" b="1" dirty="0">
                <a:solidFill>
                  <a:schemeClr val="tx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NYCSCION@sbs.nyc.gov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1600" dirty="0">
              <a:solidFill>
                <a:schemeClr val="tx1"/>
              </a:solidFill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en-US" sz="1600" dirty="0">
              <a:solidFill>
                <a:schemeClr val="tx1"/>
              </a:solidFill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567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D4723-5B98-4E24-8515-1CE01872F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375452"/>
            <a:ext cx="12192000" cy="914400"/>
          </a:xfrm>
        </p:spPr>
        <p:txBody>
          <a:bodyPr/>
          <a:lstStyle/>
          <a:p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/>
                <a:ea typeface="+mn-ea"/>
                <a:cs typeface="Helvetica"/>
              </a:rPr>
              <a:t>Access Check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60765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52B4A-2598-42D9-B71C-6C1A3F0CD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NYC SCION Mission &amp; Goals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2E0D90D-5E32-400B-33CA-0A1B005AF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504" y="1828801"/>
            <a:ext cx="11459818" cy="490993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endParaRPr lang="en-US" sz="2000" b="1" dirty="0">
              <a:solidFill>
                <a:srgbClr val="383D23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000" b="1" dirty="0">
              <a:solidFill>
                <a:srgbClr val="383D23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solidFill>
                  <a:srgbClr val="383D23"/>
                </a:solidFill>
              </a:rPr>
              <a:t>Our Mission: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solidFill>
                  <a:srgbClr val="383D23"/>
                </a:solidFill>
              </a:rPr>
              <a:t>To improve the participation of individuals with disabilities, including individuals with intellectual and developmental disabilities, in the workforce and improve their employment outcomes via a sustainable, job-driven, inclusive model that involves business and workforce demands.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>
              <a:solidFill>
                <a:srgbClr val="383D23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solidFill>
                  <a:srgbClr val="383D23"/>
                </a:solidFill>
              </a:rPr>
              <a:t>Goals:</a:t>
            </a:r>
          </a:p>
          <a:p>
            <a:pPr>
              <a:spcBef>
                <a:spcPts val="0"/>
              </a:spcBef>
            </a:pPr>
            <a:r>
              <a:rPr lang="en-US" sz="2000" dirty="0">
                <a:solidFill>
                  <a:srgbClr val="383D23"/>
                </a:solidFill>
              </a:rPr>
              <a:t>Creation of access to accessible trainings and opportunities for jobseekers with disabilities</a:t>
            </a:r>
          </a:p>
          <a:p>
            <a:pPr>
              <a:spcBef>
                <a:spcPts val="0"/>
              </a:spcBef>
            </a:pPr>
            <a:r>
              <a:rPr lang="en-US" sz="2000" dirty="0">
                <a:solidFill>
                  <a:srgbClr val="383D23"/>
                </a:solidFill>
              </a:rPr>
              <a:t>Provide trainings on disability awareness and other disability related topics to businesses</a:t>
            </a:r>
          </a:p>
          <a:p>
            <a:pPr>
              <a:spcBef>
                <a:spcPts val="0"/>
              </a:spcBef>
            </a:pPr>
            <a:r>
              <a:rPr lang="en-US" sz="2000" dirty="0">
                <a:solidFill>
                  <a:srgbClr val="383D23"/>
                </a:solidFill>
              </a:rPr>
              <a:t>Build and Expand businesses that hire diversity for the career centers.</a:t>
            </a:r>
            <a:br>
              <a:rPr lang="en-US" sz="2000" dirty="0">
                <a:solidFill>
                  <a:srgbClr val="383D23"/>
                </a:solidFill>
              </a:rPr>
            </a:br>
            <a:endParaRPr lang="en-US" sz="2000" dirty="0"/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953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52B4A-2598-42D9-B71C-6C1A3F0CD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NYC SCION Key Activities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2E0D90D-5E32-400B-33CA-0A1B005AF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031" y="1870797"/>
            <a:ext cx="12088969" cy="5012961"/>
          </a:xfrm>
        </p:spPr>
        <p:txBody>
          <a:bodyPr/>
          <a:lstStyle/>
          <a:p>
            <a:pPr marL="0" indent="0" algn="l">
              <a:buNone/>
            </a:pPr>
            <a:endParaRPr lang="en-US" sz="1800" i="0" dirty="0">
              <a:solidFill>
                <a:srgbClr val="0D0D0D"/>
              </a:solidFill>
              <a:effectLst/>
              <a:highlight>
                <a:srgbClr val="FFFFFF"/>
              </a:highlight>
            </a:endParaRP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altLang="en-US" sz="2000" b="1" dirty="0">
                <a:solidFill>
                  <a:schemeClr val="tx1"/>
                </a:solidFill>
              </a:rPr>
              <a:t>Enhancing Employment Outcomes </a:t>
            </a:r>
            <a:r>
              <a:rPr lang="en-US" altLang="en-US" sz="2000" dirty="0">
                <a:solidFill>
                  <a:schemeClr val="tx1"/>
                </a:solidFill>
              </a:rPr>
              <a:t>for people with disabilities via placements in high demand sectors</a:t>
            </a:r>
            <a:endParaRPr lang="en-US" altLang="en-US" sz="2000" dirty="0">
              <a:solidFill>
                <a:schemeClr val="tx1"/>
              </a:solidFill>
              <a:cs typeface="Calibri" panose="020F0502020204030204" pitchFamily="34" charset="0"/>
            </a:endParaRP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altLang="en-US" sz="2000" b="1" dirty="0">
                <a:solidFill>
                  <a:schemeClr val="tx1"/>
                </a:solidFill>
                <a:cs typeface="Calibri" panose="020F0502020204030204" pitchFamily="34" charset="0"/>
              </a:rPr>
              <a:t>Expanding Access to Career Center Services </a:t>
            </a:r>
            <a:r>
              <a:rPr lang="en-US" altLang="en-US" sz="2000" dirty="0">
                <a:solidFill>
                  <a:schemeClr val="tx1"/>
                </a:solidFill>
                <a:cs typeface="Calibri" panose="020F0502020204030204" pitchFamily="34" charset="0"/>
              </a:rPr>
              <a:t>for people </a:t>
            </a:r>
            <a:r>
              <a:rPr lang="en-US" altLang="en-US" sz="2000" dirty="0">
                <a:solidFill>
                  <a:schemeClr val="tx1"/>
                </a:solidFill>
              </a:rPr>
              <a:t>with disabilities </a:t>
            </a:r>
          </a:p>
          <a:p>
            <a:pPr lvl="1">
              <a:spcBef>
                <a:spcPts val="0"/>
              </a:spcBef>
            </a:pPr>
            <a:r>
              <a:rPr lang="en-US" altLang="en-US" dirty="0">
                <a:solidFill>
                  <a:schemeClr val="tx1"/>
                </a:solidFill>
              </a:rPr>
              <a:t>Career Centers provide physical and programmatic accessibility, and can also provide connections to NYC SCION Program Managers</a:t>
            </a:r>
          </a:p>
          <a:p>
            <a:pPr lvl="1">
              <a:spcBef>
                <a:spcPts val="0"/>
              </a:spcBef>
            </a:pPr>
            <a:r>
              <a:rPr lang="en-US" altLang="en-US" dirty="0">
                <a:solidFill>
                  <a:schemeClr val="tx1"/>
                </a:solidFill>
              </a:rPr>
              <a:t>Provide information in accessible formats, like audio or braille.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b="1" dirty="0">
                <a:solidFill>
                  <a:schemeClr val="tx1"/>
                </a:solidFill>
              </a:rPr>
              <a:t>Fostering Partnerships and Collaboration</a:t>
            </a:r>
            <a:endParaRPr lang="en-US" sz="2000" b="1" dirty="0">
              <a:solidFill>
                <a:schemeClr val="tx1"/>
              </a:solidFill>
              <a:ea typeface="+mn-ea"/>
              <a:cs typeface="Calibri"/>
            </a:endParaRPr>
          </a:p>
          <a:p>
            <a:pPr lvl="1">
              <a:spcBef>
                <a:spcPts val="0"/>
              </a:spcBef>
              <a:defRPr/>
            </a:pPr>
            <a:r>
              <a:rPr lang="en-US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Build cross-sector </a:t>
            </a:r>
            <a:r>
              <a:rPr lang="en-US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partnerships</a:t>
            </a:r>
            <a:r>
              <a:rPr lang="en-US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with education, government, and community-based organizations.</a:t>
            </a:r>
            <a:endParaRPr lang="en-US" dirty="0">
              <a:solidFill>
                <a:schemeClr val="tx1"/>
              </a:solidFill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indent="-342900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b="1" dirty="0">
                <a:solidFill>
                  <a:schemeClr val="tx1"/>
                </a:solidFill>
              </a:rPr>
              <a:t>Outreach, Training, and Partnerships </a:t>
            </a:r>
          </a:p>
          <a:p>
            <a:pPr lvl="1">
              <a:spcBef>
                <a:spcPts val="0"/>
              </a:spcBef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Partnered with local organizations to reach underserved communities.</a:t>
            </a:r>
          </a:p>
          <a:p>
            <a:pPr lvl="1">
              <a:spcBef>
                <a:spcPts val="0"/>
              </a:spcBef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Developed programs with industry partners to upskill participants.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lvl="1">
              <a:spcBef>
                <a:spcPts val="0"/>
              </a:spcBef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Collaborated with stakeholders to enhance service delivery.</a:t>
            </a:r>
            <a:endParaRPr lang="en-US" b="1" dirty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82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A8401-C733-A09D-5A9C-146A4ACDB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NYC SCION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90FCC-D770-588F-1CED-062C25393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425" y="1828800"/>
            <a:ext cx="11874321" cy="5029199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3000" b="1" dirty="0">
                <a:solidFill>
                  <a:schemeClr val="tx1"/>
                </a:solidFill>
                <a:cs typeface="Arial"/>
              </a:rPr>
              <a:t>Serve as a resource</a:t>
            </a:r>
            <a:r>
              <a:rPr lang="en-US" sz="3000" dirty="0">
                <a:solidFill>
                  <a:schemeClr val="tx1"/>
                </a:solidFill>
                <a:cs typeface="Arial"/>
              </a:rPr>
              <a:t> to customers with disabilities and businesses.</a:t>
            </a:r>
          </a:p>
          <a:p>
            <a:pPr>
              <a:spcBef>
                <a:spcPts val="0"/>
              </a:spcBef>
            </a:pPr>
            <a:r>
              <a:rPr lang="en-US" sz="3000" dirty="0">
                <a:solidFill>
                  <a:schemeClr val="tx1"/>
                </a:solidFill>
                <a:cs typeface="Arial"/>
              </a:rPr>
              <a:t>Develop </a:t>
            </a:r>
            <a:r>
              <a:rPr lang="en-US" sz="3000" b="1" dirty="0">
                <a:solidFill>
                  <a:schemeClr val="tx1"/>
                </a:solidFill>
                <a:cs typeface="Arial"/>
              </a:rPr>
              <a:t>Integrated Resource Teams</a:t>
            </a:r>
            <a:r>
              <a:rPr lang="en-US" sz="3000" dirty="0">
                <a:solidFill>
                  <a:schemeClr val="tx1"/>
                </a:solidFill>
                <a:cs typeface="Arial"/>
              </a:rPr>
              <a:t> for customers with multiple barriers to employment.</a:t>
            </a:r>
          </a:p>
          <a:p>
            <a:pPr>
              <a:spcBef>
                <a:spcPts val="0"/>
              </a:spcBef>
            </a:pPr>
            <a:r>
              <a:rPr lang="en-US" sz="3000" dirty="0">
                <a:solidFill>
                  <a:schemeClr val="tx1"/>
                </a:solidFill>
                <a:cs typeface="Arial"/>
              </a:rPr>
              <a:t>Provide </a:t>
            </a:r>
            <a:r>
              <a:rPr lang="en-US" sz="3000" b="1" dirty="0">
                <a:solidFill>
                  <a:schemeClr val="tx1"/>
                </a:solidFill>
                <a:cs typeface="Arial"/>
              </a:rPr>
              <a:t>benefits advisement</a:t>
            </a:r>
            <a:r>
              <a:rPr lang="en-US" sz="3000" dirty="0">
                <a:solidFill>
                  <a:schemeClr val="tx1"/>
                </a:solidFill>
                <a:cs typeface="Arial"/>
              </a:rPr>
              <a:t> to assist individuals in understanding the financial implications of returning to work. </a:t>
            </a:r>
          </a:p>
          <a:p>
            <a:pPr>
              <a:spcBef>
                <a:spcPts val="0"/>
              </a:spcBef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6B08698A-9C42-F701-2F35-C3A12145C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017"/>
            <a:ext cx="2300442" cy="644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0543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A8401-C733-A09D-5A9C-146A4ACDB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NYC SCION Services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90FCC-D770-588F-1CED-062C25393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425" y="1828800"/>
            <a:ext cx="11874321" cy="5029199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3000" dirty="0">
                <a:solidFill>
                  <a:schemeClr val="tx1"/>
                </a:solidFill>
                <a:cs typeface="Arial"/>
              </a:rPr>
              <a:t>Advise on how to effectively promote the participation of individuals with disabilities in career pathways, systems, and programs.</a:t>
            </a:r>
          </a:p>
          <a:p>
            <a:pPr>
              <a:spcBef>
                <a:spcPts val="0"/>
              </a:spcBef>
            </a:pPr>
            <a:r>
              <a:rPr lang="en-US" sz="3000" dirty="0">
                <a:solidFill>
                  <a:schemeClr val="tx1"/>
                </a:solidFill>
                <a:cs typeface="Arial"/>
              </a:rPr>
              <a:t>Inform businesses on </a:t>
            </a:r>
            <a:r>
              <a:rPr lang="en-US" sz="3000" b="1" dirty="0">
                <a:solidFill>
                  <a:schemeClr val="tx1"/>
                </a:solidFill>
                <a:cs typeface="Arial"/>
              </a:rPr>
              <a:t>accommodations, accessibility and disability inclusion</a:t>
            </a:r>
            <a:r>
              <a:rPr lang="en-US" sz="3000" dirty="0">
                <a:solidFill>
                  <a:schemeClr val="tx1"/>
                </a:solidFill>
                <a:cs typeface="Arial"/>
              </a:rPr>
              <a:t> strategies.</a:t>
            </a:r>
          </a:p>
          <a:p>
            <a:pPr>
              <a:spcBef>
                <a:spcPts val="0"/>
              </a:spcBef>
            </a:pPr>
            <a:r>
              <a:rPr lang="en-US" sz="3000" dirty="0">
                <a:solidFill>
                  <a:schemeClr val="tx1"/>
                </a:solidFill>
                <a:cs typeface="Arial"/>
              </a:rPr>
              <a:t>Partner with businesses and community agencies to support employment and labor market needs.</a:t>
            </a:r>
          </a:p>
          <a:p>
            <a:pPr>
              <a:spcBef>
                <a:spcPts val="0"/>
              </a:spcBef>
            </a:pPr>
            <a:r>
              <a:rPr lang="en-US" sz="3000" dirty="0">
                <a:solidFill>
                  <a:schemeClr val="tx1"/>
                </a:solidFill>
                <a:cs typeface="Arial"/>
              </a:rPr>
              <a:t>Improve </a:t>
            </a:r>
            <a:r>
              <a:rPr lang="en-US" sz="3000" b="1" dirty="0">
                <a:solidFill>
                  <a:schemeClr val="tx1"/>
                </a:solidFill>
                <a:cs typeface="Arial"/>
              </a:rPr>
              <a:t>Employment Outcomes</a:t>
            </a:r>
            <a:r>
              <a:rPr lang="en-US" sz="3000" dirty="0">
                <a:solidFill>
                  <a:schemeClr val="tx1"/>
                </a:solidFill>
                <a:cs typeface="Arial"/>
              </a:rPr>
              <a:t> for People with Disabilities</a:t>
            </a:r>
            <a:endParaRPr lang="en-US" sz="3000" dirty="0">
              <a:solidFill>
                <a:schemeClr val="tx1"/>
              </a:solidFill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6B08698A-9C42-F701-2F35-C3A12145C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017"/>
            <a:ext cx="2300442" cy="644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1570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A8401-C733-A09D-5A9C-146A4ACDB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NYC SCION Systems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90FCC-D770-588F-1CED-062C25393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425" y="1828800"/>
            <a:ext cx="11874321" cy="5029199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sz="2400" b="1" dirty="0">
                <a:solidFill>
                  <a:schemeClr val="tx1"/>
                </a:solidFill>
              </a:rPr>
              <a:t>Strengthen Systems Through Collaboration</a:t>
            </a:r>
          </a:p>
          <a:p>
            <a:pPr>
              <a:spcBef>
                <a:spcPts val="0"/>
              </a:spcBef>
            </a:pPr>
            <a:endParaRPr lang="en-US" sz="2400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sz="2400" b="1" dirty="0">
                <a:solidFill>
                  <a:schemeClr val="tx1"/>
                </a:solidFill>
              </a:rPr>
              <a:t>Education &amp; Training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sz="2400" b="1" dirty="0">
                <a:solidFill>
                  <a:schemeClr val="tx1"/>
                </a:solidFill>
              </a:rPr>
              <a:t>Partnering with Employers, Schools, and Communities</a:t>
            </a:r>
            <a:br>
              <a:rPr lang="en-US" sz="2400" b="1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To </a:t>
            </a:r>
            <a:r>
              <a:rPr lang="en-US" dirty="0">
                <a:solidFill>
                  <a:schemeClr val="tx1"/>
                </a:solidFill>
              </a:rPr>
              <a:t>b</a:t>
            </a:r>
            <a:r>
              <a:rPr lang="en-US" sz="2400" dirty="0">
                <a:solidFill>
                  <a:schemeClr val="tx1"/>
                </a:solidFill>
              </a:rPr>
              <a:t>uild strong connections to expand opportunities.</a:t>
            </a:r>
          </a:p>
          <a:p>
            <a:pPr>
              <a:spcBef>
                <a:spcPts val="0"/>
              </a:spcBef>
            </a:pPr>
            <a:endParaRPr lang="en-US" sz="2400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sz="2400" b="1" dirty="0">
                <a:solidFill>
                  <a:schemeClr val="tx1"/>
                </a:solidFill>
              </a:rPr>
              <a:t>Facilitate Integrated Resource Teams (IRTs)</a:t>
            </a:r>
            <a:br>
              <a:rPr lang="en-US" sz="2400" b="1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Support coordinated planning across agencies.</a:t>
            </a:r>
          </a:p>
          <a:p>
            <a:pPr>
              <a:spcBef>
                <a:spcPts val="0"/>
              </a:spcBef>
            </a:pPr>
            <a:endParaRPr lang="en-US" sz="24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sz="2400" b="1" dirty="0">
                <a:solidFill>
                  <a:schemeClr val="tx1"/>
                </a:solidFill>
              </a:rPr>
              <a:t>Promote Universal Design</a:t>
            </a:r>
            <a:br>
              <a:rPr lang="en-US" sz="2400" b="1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Ensure career services and outreach are accessible to all.</a:t>
            </a:r>
          </a:p>
          <a:p>
            <a:pPr>
              <a:spcBef>
                <a:spcPts val="0"/>
              </a:spcBef>
            </a:pPr>
            <a:endParaRPr lang="en-US" sz="24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6B08698A-9C42-F701-2F35-C3A12145C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017"/>
            <a:ext cx="2300442" cy="644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8876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52B4A-2598-42D9-B71C-6C1A3F0CD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Workforce1 Career Centers (WF1 CC)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2E0D90D-5E32-400B-33CA-0A1B005AF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031" y="1870797"/>
            <a:ext cx="12088969" cy="5012961"/>
          </a:xfrm>
        </p:spPr>
        <p:txBody>
          <a:bodyPr/>
          <a:lstStyle/>
          <a:p>
            <a:pPr marL="514350" indent="-514350" algn="l">
              <a:buFont typeface="+mj-lt"/>
              <a:buAutoNum type="arabicPeriod"/>
            </a:pPr>
            <a:r>
              <a:rPr lang="en-US" sz="3000" dirty="0">
                <a:solidFill>
                  <a:schemeClr val="tx1"/>
                </a:solidFill>
              </a:rPr>
              <a:t>Helps New Yorkers prepare for, and connect to, jobs across New York City's five boroughs and in every sector of the economy. 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000" dirty="0">
                <a:solidFill>
                  <a:schemeClr val="tx1"/>
                </a:solidFill>
              </a:rPr>
              <a:t>There are 18 WF1 CC in the 5 boroughs that serve approximately 100,000 jobseekers every year. They include: </a:t>
            </a:r>
          </a:p>
          <a:p>
            <a:pPr marL="0" indent="0" algn="l">
              <a:buNone/>
            </a:pPr>
            <a:r>
              <a:rPr lang="en-US" sz="3000" dirty="0">
                <a:solidFill>
                  <a:schemeClr val="tx1"/>
                </a:solidFill>
              </a:rPr>
              <a:t>	• 5 Main “Hub” Centers</a:t>
            </a:r>
          </a:p>
          <a:p>
            <a:pPr marL="0" indent="0" algn="l">
              <a:buNone/>
            </a:pPr>
            <a:r>
              <a:rPr lang="en-US" sz="3000" dirty="0">
                <a:solidFill>
                  <a:schemeClr val="tx1"/>
                </a:solidFill>
              </a:rPr>
              <a:t>	• 7 Expansion Centers </a:t>
            </a:r>
          </a:p>
          <a:p>
            <a:pPr marL="0" indent="0" algn="l">
              <a:buNone/>
            </a:pPr>
            <a:r>
              <a:rPr lang="en-US" sz="3000" dirty="0">
                <a:solidFill>
                  <a:schemeClr val="tx1"/>
                </a:solidFill>
              </a:rPr>
              <a:t>	• 6 Sector Centers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699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D4723-5B98-4E24-8515-1CE01872F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375452"/>
            <a:ext cx="12192000" cy="914400"/>
          </a:xfrm>
        </p:spPr>
        <p:txBody>
          <a:bodyPr/>
          <a:lstStyle/>
          <a:p>
            <a:r>
              <a:rPr lang="en-US" b="1" dirty="0"/>
              <a:t>How to Connect With Us</a:t>
            </a:r>
          </a:p>
        </p:txBody>
      </p:sp>
    </p:spTree>
    <p:extLst>
      <p:ext uri="{BB962C8B-B14F-4D97-AF65-F5344CB8AC3E}">
        <p14:creationId xmlns:p14="http://schemas.microsoft.com/office/powerpoint/2010/main" val="2643776943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MOPD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C5E0B3"/>
      </a:hlink>
      <a:folHlink>
        <a:srgbClr val="C5E0B3"/>
      </a:folHlink>
    </a:clrScheme>
    <a:fontScheme name="MOPD">
      <a:majorFont>
        <a:latin typeface="Aharoni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F66F6B116ECD4CADA39DC68222753F" ma:contentTypeVersion="6" ma:contentTypeDescription="Create a new document." ma:contentTypeScope="" ma:versionID="622521d83bcaff71ac4499c75ad675ef">
  <xsd:schema xmlns:xsd="http://www.w3.org/2001/XMLSchema" xmlns:xs="http://www.w3.org/2001/XMLSchema" xmlns:p="http://schemas.microsoft.com/office/2006/metadata/properties" xmlns:ns3="e03e5769-de5b-4b19-bf43-ea209d8a4043" targetNamespace="http://schemas.microsoft.com/office/2006/metadata/properties" ma:root="true" ma:fieldsID="9bf324fc3f85710ddcc878a07cd706ac" ns3:_="">
    <xsd:import namespace="e03e5769-de5b-4b19-bf43-ea209d8a4043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3e5769-de5b-4b19-bf43-ea209d8a4043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03e5769-de5b-4b19-bf43-ea209d8a4043" xsi:nil="true"/>
  </documentManagement>
</p:properties>
</file>

<file path=customXml/itemProps1.xml><?xml version="1.0" encoding="utf-8"?>
<ds:datastoreItem xmlns:ds="http://schemas.openxmlformats.org/officeDocument/2006/customXml" ds:itemID="{45F004C6-B5F3-4537-B129-5ECEF10E281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32E358B-920A-4630-AEA5-26FEB6FB24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3e5769-de5b-4b19-bf43-ea209d8a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015192B-15B9-44B7-87FA-D52E78A03764}">
  <ds:schemaRefs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infopath/2007/PartnerControls"/>
    <ds:schemaRef ds:uri="e03e5769-de5b-4b19-bf43-ea209d8a4043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14233</TotalTime>
  <Words>579</Words>
  <Application>Microsoft Office PowerPoint</Application>
  <PresentationFormat>Widescreen</PresentationFormat>
  <Paragraphs>94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Aptos</vt:lpstr>
      <vt:lpstr>Arial</vt:lpstr>
      <vt:lpstr>Arial Rounded MT Bold</vt:lpstr>
      <vt:lpstr>Avenir Next LT Pro</vt:lpstr>
      <vt:lpstr>Calibri</vt:lpstr>
      <vt:lpstr>Helvetica</vt:lpstr>
      <vt:lpstr>Times New Roman</vt:lpstr>
      <vt:lpstr>2_Office Theme</vt:lpstr>
      <vt:lpstr> NYC Systems Change and Inclusive Opportunities Network (NYC SCION)  </vt:lpstr>
      <vt:lpstr>Access Check</vt:lpstr>
      <vt:lpstr>NYC SCION Mission &amp; Goals</vt:lpstr>
      <vt:lpstr>NYC SCION Key Activities</vt:lpstr>
      <vt:lpstr>NYC SCION Services</vt:lpstr>
      <vt:lpstr>NYC SCION Services Continued</vt:lpstr>
      <vt:lpstr>NYC SCION Systems Change</vt:lpstr>
      <vt:lpstr>Workforce1 Career Centers (WF1 CC)</vt:lpstr>
      <vt:lpstr>How to Connect With Us</vt:lpstr>
      <vt:lpstr>Enrollment in WF1 CC</vt:lpstr>
      <vt:lpstr>Enrollment in NYC SCION</vt:lpstr>
      <vt:lpstr>Questions</vt:lpstr>
      <vt:lpstr>NYC SCION Contact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Brea, Maricela (SBS)</cp:lastModifiedBy>
  <cp:revision>950</cp:revision>
  <cp:lastPrinted>2023-11-01T19:29:58Z</cp:lastPrinted>
  <dcterms:created xsi:type="dcterms:W3CDTF">2018-10-03T19:45:25Z</dcterms:created>
  <dcterms:modified xsi:type="dcterms:W3CDTF">2025-11-03T21:57:30Z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0x010100BDF66F6B116ECD4CADA39DC68222753F</vt:lpwstr>
  </property>
</Properties>
</file>